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61" d="100"/>
          <a:sy n="61" d="100"/>
        </p:scale>
        <p:origin x="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39F6-FD03-46DD-8836-0BD388626B6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91AC-D883-441A-8B26-B05E5C97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3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39F6-FD03-46DD-8836-0BD388626B6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91AC-D883-441A-8B26-B05E5C97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8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39F6-FD03-46DD-8836-0BD388626B6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91AC-D883-441A-8B26-B05E5C97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2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39F6-FD03-46DD-8836-0BD388626B6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91AC-D883-441A-8B26-B05E5C97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7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39F6-FD03-46DD-8836-0BD388626B6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91AC-D883-441A-8B26-B05E5C97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01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39F6-FD03-46DD-8836-0BD388626B6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91AC-D883-441A-8B26-B05E5C97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6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39F6-FD03-46DD-8836-0BD388626B6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91AC-D883-441A-8B26-B05E5C97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5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39F6-FD03-46DD-8836-0BD388626B6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91AC-D883-441A-8B26-B05E5C97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74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39F6-FD03-46DD-8836-0BD388626B6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91AC-D883-441A-8B26-B05E5C97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1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39F6-FD03-46DD-8836-0BD388626B6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91AC-D883-441A-8B26-B05E5C97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39F6-FD03-46DD-8836-0BD388626B6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91AC-D883-441A-8B26-B05E5C97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0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D39F6-FD03-46DD-8836-0BD388626B6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91AC-D883-441A-8B26-B05E5C97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7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77766" y="220718"/>
            <a:ext cx="3352800" cy="62011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Feedback</a:t>
            </a:r>
            <a:endParaRPr lang="en-U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08938" y="220718"/>
            <a:ext cx="3352800" cy="62011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Content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240110" y="220718"/>
            <a:ext cx="3352800" cy="62011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Context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77766" y="840828"/>
            <a:ext cx="3352800" cy="15870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Providing and Communicating Clear Learning Goals</a:t>
            </a:r>
          </a:p>
          <a:p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     Providing </a:t>
            </a: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scales and rubrics</a:t>
            </a:r>
          </a:p>
          <a:p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     Tracking </a:t>
            </a: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Student Progress</a:t>
            </a:r>
          </a:p>
          <a:p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     Celebrating </a:t>
            </a: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Success</a:t>
            </a:r>
          </a:p>
          <a:p>
            <a:pPr algn="ctr"/>
            <a:r>
              <a:rPr lang="en-US" sz="1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Using Assessments</a:t>
            </a:r>
          </a:p>
          <a:p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     Using informal assessments of whole class</a:t>
            </a:r>
          </a:p>
          <a:p>
            <a:pPr indent="-228600">
              <a:buAutoNum type="arabicPeriod" startAt="5"/>
            </a:pPr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Using </a:t>
            </a: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formal assessments of individual </a:t>
            </a:r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students</a:t>
            </a:r>
          </a:p>
          <a:p>
            <a:pPr indent="-228600">
              <a:buAutoNum type="arabicPeriod" startAt="5"/>
            </a:pP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03683" y="840828"/>
            <a:ext cx="3352800" cy="43197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Conducting Direct Instruction </a:t>
            </a:r>
            <a:r>
              <a:rPr lang="en-US" sz="1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Lessons</a:t>
            </a:r>
          </a:p>
          <a:p>
            <a:pPr marL="342900" indent="-342900">
              <a:buAutoNum type="arabicPeriod" startAt="6"/>
            </a:pPr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Chunking content</a:t>
            </a:r>
          </a:p>
          <a:p>
            <a:pPr marL="342900" indent="-342900">
              <a:buAutoNum type="arabicPeriod" startAt="6"/>
            </a:pPr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Processing content</a:t>
            </a:r>
          </a:p>
          <a:p>
            <a:pPr marL="342900" indent="-342900">
              <a:buAutoNum type="arabicPeriod" startAt="6"/>
            </a:pPr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Recording and representing content</a:t>
            </a:r>
            <a:endParaRPr lang="en-US" sz="1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Conducting Practicing and Deepening </a:t>
            </a:r>
            <a:r>
              <a:rPr lang="en-US" sz="1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Lessons</a:t>
            </a:r>
          </a:p>
          <a:p>
            <a:pPr marL="342900" indent="-342900">
              <a:buAutoNum type="arabicPeriod" startAt="9"/>
            </a:pPr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Using structured practice lessons</a:t>
            </a:r>
          </a:p>
          <a:p>
            <a:pPr marL="342900" indent="-342900">
              <a:buAutoNum type="arabicPeriod" startAt="9"/>
            </a:pPr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Examining similarities and differences</a:t>
            </a:r>
          </a:p>
          <a:p>
            <a:pPr marL="342900" indent="-342900">
              <a:buAutoNum type="arabicPeriod" startAt="9"/>
            </a:pPr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Examining errors in reasoning</a:t>
            </a:r>
            <a:endParaRPr lang="en-US" sz="1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Conducting Knowledge Application </a:t>
            </a:r>
            <a:r>
              <a:rPr lang="en-US" sz="1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Lessons</a:t>
            </a:r>
          </a:p>
          <a:p>
            <a:r>
              <a:rPr lang="en-US" sz="1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12.    </a:t>
            </a:r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Engaging students in cognitively complex tasks</a:t>
            </a:r>
          </a:p>
          <a:p>
            <a:pPr marL="342900" indent="-342900">
              <a:buAutoNum type="arabicPeriod" startAt="13"/>
            </a:pPr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Providing resources and guidance</a:t>
            </a:r>
          </a:p>
          <a:p>
            <a:pPr marL="342900" indent="-342900">
              <a:buAutoNum type="arabicPeriod" startAt="13"/>
            </a:pPr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Generating and defending claims</a:t>
            </a:r>
            <a:endParaRPr lang="en-US" sz="1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Using Strategies That Appear in All Types of </a:t>
            </a:r>
            <a:r>
              <a:rPr lang="en-US" sz="1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Lessons</a:t>
            </a:r>
          </a:p>
          <a:p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15.      Previewing strategies</a:t>
            </a:r>
          </a:p>
          <a:p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16.      Highlighting critical information</a:t>
            </a:r>
          </a:p>
          <a:p>
            <a:pPr marL="342900" indent="-342900">
              <a:buAutoNum type="arabicPeriod" startAt="17"/>
            </a:pPr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Reviewing content</a:t>
            </a:r>
          </a:p>
          <a:p>
            <a:pPr marL="342900" indent="-342900">
              <a:buAutoNum type="arabicPeriod" startAt="17"/>
            </a:pPr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Revising knowledge</a:t>
            </a:r>
          </a:p>
          <a:p>
            <a:pPr marL="342900" indent="-342900">
              <a:buAutoNum type="arabicPeriod" startAt="17"/>
            </a:pPr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Reflecting on learning</a:t>
            </a:r>
          </a:p>
          <a:p>
            <a:pPr marL="342900" indent="-342900">
              <a:buAutoNum type="arabicPeriod" startAt="17"/>
            </a:pPr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Assigning purposeful homework</a:t>
            </a:r>
          </a:p>
          <a:p>
            <a:pPr marL="342900" indent="-342900">
              <a:buAutoNum type="arabicPeriod" startAt="17"/>
            </a:pPr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Elaborating on information</a:t>
            </a:r>
          </a:p>
          <a:p>
            <a:pPr marL="342900" indent="-342900">
              <a:buAutoNum type="arabicPeriod" startAt="17"/>
            </a:pPr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Organizing students to interact</a:t>
            </a:r>
          </a:p>
          <a:p>
            <a:pPr marL="342900" indent="-342900">
              <a:buAutoNum type="arabicPeriod" startAt="17"/>
            </a:pPr>
            <a:endParaRPr lang="en-US" sz="1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250620" y="840828"/>
            <a:ext cx="3352800" cy="55494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Using Engagement Strategies</a:t>
            </a:r>
          </a:p>
          <a:p>
            <a:pPr marL="342900" indent="-342900">
              <a:buAutoNum type="arabicPeriod" startAt="23"/>
            </a:pP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Noticing and reacting when students are not engaged</a:t>
            </a:r>
          </a:p>
          <a:p>
            <a:pPr marL="342900" indent="-342900">
              <a:buAutoNum type="arabicPeriod" startAt="23"/>
            </a:pP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Increasing response rates</a:t>
            </a:r>
          </a:p>
          <a:p>
            <a:pPr marL="342900" indent="-342900">
              <a:buAutoNum type="arabicPeriod" startAt="23"/>
            </a:pP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Using physical movement</a:t>
            </a:r>
          </a:p>
          <a:p>
            <a:pPr marL="342900" indent="-342900">
              <a:buAutoNum type="arabicPeriod" startAt="23"/>
            </a:pP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Maintaining a lively pace</a:t>
            </a:r>
          </a:p>
          <a:p>
            <a:pPr marL="342900" indent="-342900">
              <a:buAutoNum type="arabicPeriod" startAt="23"/>
            </a:pP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Demonstrating intensity and enthusiasm</a:t>
            </a:r>
          </a:p>
          <a:p>
            <a:pPr marL="342900" indent="-342900">
              <a:buAutoNum type="arabicPeriod" startAt="23"/>
            </a:pP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Presenting unusual information</a:t>
            </a:r>
          </a:p>
          <a:p>
            <a:pPr marL="342900" indent="-342900">
              <a:buAutoNum type="arabicPeriod" startAt="23"/>
            </a:pP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Using friendly controversy</a:t>
            </a:r>
          </a:p>
          <a:p>
            <a:pPr marL="342900" indent="-342900">
              <a:buAutoNum type="arabicPeriod" startAt="23"/>
            </a:pP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Using academic games</a:t>
            </a:r>
          </a:p>
          <a:p>
            <a:pPr marL="342900" indent="-342900">
              <a:buAutoNum type="arabicPeriod" startAt="23"/>
            </a:pP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Providing opportunities for students to talk about themselves</a:t>
            </a:r>
          </a:p>
          <a:p>
            <a:pPr marL="342900" indent="-342900">
              <a:buAutoNum type="arabicPeriod" startAt="23"/>
            </a:pP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Motivating and inspiring students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Implementing Rules and Procedures</a:t>
            </a:r>
            <a:endParaRPr lang="en-US" sz="1000" b="1" dirty="0" smtClean="0">
              <a:solidFill>
                <a:schemeClr val="tx1"/>
              </a:solidFill>
            </a:endParaRPr>
          </a:p>
          <a:p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33.      Establishing rules and procedures </a:t>
            </a:r>
          </a:p>
          <a:p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34.      Organizing the physical layout of the classroom</a:t>
            </a:r>
          </a:p>
          <a:p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35.      Demonstrating </a:t>
            </a:r>
            <a:r>
              <a:rPr lang="en-US" sz="1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withitness</a:t>
            </a:r>
            <a:endParaRPr lang="en-US" sz="1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36.      Acknowledging </a:t>
            </a: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adherence to rules and </a:t>
            </a:r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procedures</a:t>
            </a:r>
            <a:endParaRPr lang="en-US" sz="1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37.      Acknowledging </a:t>
            </a: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lack of adherence to rules and procedures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Building Relationships</a:t>
            </a:r>
            <a:endParaRPr lang="en-US" sz="1000" b="1" dirty="0" smtClean="0">
              <a:solidFill>
                <a:schemeClr val="tx1"/>
              </a:solidFill>
            </a:endParaRPr>
          </a:p>
          <a:p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38.      Using </a:t>
            </a: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verbal and non-verbal behaviors that indicate affection for students</a:t>
            </a:r>
          </a:p>
          <a:p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39.      Understanding </a:t>
            </a: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students backgrounds and interests</a:t>
            </a:r>
          </a:p>
          <a:p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40.      Displaying </a:t>
            </a: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objectivity and control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Communicating High Expectations</a:t>
            </a:r>
            <a:endParaRPr lang="en-US" sz="1000" b="1" dirty="0" smtClean="0">
              <a:solidFill>
                <a:schemeClr val="tx1"/>
              </a:solidFill>
            </a:endParaRPr>
          </a:p>
          <a:p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41.      Demonstrating </a:t>
            </a: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value and respect for reluctant learners</a:t>
            </a:r>
          </a:p>
          <a:p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42.      Asking </a:t>
            </a: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in-depth questions of reluctant learners</a:t>
            </a:r>
          </a:p>
          <a:p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43.      Probing </a:t>
            </a:r>
            <a:r>
              <a:rPr lang="en-US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incorrect answers with reluctant learners</a:t>
            </a:r>
          </a:p>
          <a:p>
            <a:pPr algn="ctr"/>
            <a:endParaRPr 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77766" y="2427890"/>
            <a:ext cx="3352800" cy="62011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Capturing Kids Hearts</a:t>
            </a:r>
            <a:endParaRPr lang="en-U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77766" y="3048000"/>
            <a:ext cx="3352800" cy="27011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EXCEL Model</a:t>
            </a:r>
          </a:p>
          <a:p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Engage: Meet &amp; Greet and Get to Know</a:t>
            </a:r>
          </a:p>
          <a:p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X-</a:t>
            </a:r>
            <a:r>
              <a:rPr lang="en-US" sz="10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Plore</a:t>
            </a:r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Discover the individual’s needs and interests </a:t>
            </a:r>
          </a:p>
          <a:p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Communicate: You care and make your message relevant</a:t>
            </a:r>
          </a:p>
          <a:p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Empower: Your teaching becomes their doing </a:t>
            </a:r>
          </a:p>
          <a:p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Launch: Meaningful ending and sending</a:t>
            </a:r>
            <a:endParaRPr lang="en-US" sz="1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1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does EXCEL Look Like?</a:t>
            </a:r>
            <a:endParaRPr lang="en-US" sz="10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Greet at the Door</a:t>
            </a:r>
          </a:p>
          <a:p>
            <a:pPr algn="ctr"/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Build Relational Capacity</a:t>
            </a:r>
          </a:p>
          <a:p>
            <a:pPr algn="ctr"/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Non-verbal Cues</a:t>
            </a:r>
          </a:p>
          <a:p>
            <a:pPr algn="ctr"/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Good Things</a:t>
            </a:r>
          </a:p>
          <a:p>
            <a:pPr algn="ctr"/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Social Contracts</a:t>
            </a:r>
          </a:p>
          <a:p>
            <a:pPr algn="ctr"/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Questions</a:t>
            </a:r>
          </a:p>
          <a:p>
            <a:pPr algn="ctr"/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Positive Affirmations</a:t>
            </a:r>
          </a:p>
          <a:p>
            <a:pPr algn="ctr"/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Launches</a:t>
            </a:r>
            <a:endParaRPr lang="en-US" sz="1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indent="-228600">
              <a:buAutoNum type="arabicPeriod" startAt="5"/>
            </a:pP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 rot="16200000">
            <a:off x="-2019301" y="3220108"/>
            <a:ext cx="4837389" cy="62011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Orr Elementary Instructional Model</a:t>
            </a:r>
            <a:endParaRPr lang="en-U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03683" y="5160580"/>
            <a:ext cx="3352800" cy="62011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PLC</a:t>
            </a:r>
            <a:endParaRPr lang="en-U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14193" y="5780690"/>
            <a:ext cx="3352800" cy="99848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1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3 Big Ideas </a:t>
            </a:r>
            <a:r>
              <a:rPr lang="en-US" sz="105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Focus on Learning, Focus on Collaboration, and Focus on Results</a:t>
            </a:r>
          </a:p>
          <a:p>
            <a:r>
              <a:rPr lang="en-US" sz="1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Foundation of a PLC-</a:t>
            </a:r>
            <a:r>
              <a:rPr lang="en-US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Mission, Vision, Collective Commitments, and Goals</a:t>
            </a:r>
          </a:p>
          <a:p>
            <a:r>
              <a:rPr lang="en-US" sz="1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Questions of a PLC</a:t>
            </a:r>
          </a:p>
          <a:p>
            <a:endParaRPr lang="en-US" sz="10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77502" y="6516414"/>
            <a:ext cx="45036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Marzano</a:t>
            </a:r>
            <a:r>
              <a:rPr lang="en-US" sz="1000" dirty="0" smtClean="0"/>
              <a:t> (2017), DuFour, </a:t>
            </a:r>
            <a:r>
              <a:rPr lang="en-US" sz="1000" dirty="0" err="1" smtClean="0"/>
              <a:t>Eaker</a:t>
            </a:r>
            <a:r>
              <a:rPr lang="en-US" sz="1000" dirty="0" smtClean="0"/>
              <a:t>, </a:t>
            </a:r>
            <a:r>
              <a:rPr lang="en-US" sz="1000" dirty="0" err="1" smtClean="0"/>
              <a:t>Mattos</a:t>
            </a:r>
            <a:r>
              <a:rPr lang="en-US" sz="1000" dirty="0" smtClean="0"/>
              <a:t>, Many (2016), and </a:t>
            </a:r>
            <a:r>
              <a:rPr lang="en-US" sz="1000" dirty="0" err="1" smtClean="0"/>
              <a:t>Flippen</a:t>
            </a:r>
            <a:r>
              <a:rPr lang="en-US" sz="1000" dirty="0" smtClean="0"/>
              <a:t> Group (2021)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03640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393</Words>
  <Application>Microsoft Office PowerPoint</Application>
  <PresentationFormat>Widescreen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Fort Smith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Childress</dc:creator>
  <cp:lastModifiedBy>Dawn Childress</cp:lastModifiedBy>
  <cp:revision>13</cp:revision>
  <dcterms:created xsi:type="dcterms:W3CDTF">2022-02-03T17:47:23Z</dcterms:created>
  <dcterms:modified xsi:type="dcterms:W3CDTF">2022-02-25T18:55:24Z</dcterms:modified>
</cp:coreProperties>
</file>